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7" r:id="rId2"/>
    <p:sldId id="259" r:id="rId3"/>
    <p:sldId id="310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9" r:id="rId12"/>
    <p:sldId id="318" r:id="rId13"/>
    <p:sldId id="320" r:id="rId14"/>
    <p:sldId id="321" r:id="rId15"/>
    <p:sldId id="322" r:id="rId16"/>
    <p:sldId id="323" r:id="rId17"/>
    <p:sldId id="324" r:id="rId18"/>
    <p:sldId id="325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09" r:id="rId28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8"/>
    <p:restoredTop sz="96197"/>
  </p:normalViewPr>
  <p:slideViewPr>
    <p:cSldViewPr snapToGrid="0" snapToObjects="1">
      <p:cViewPr>
        <p:scale>
          <a:sx n="86" d="100"/>
          <a:sy n="86" d="100"/>
        </p:scale>
        <p:origin x="1624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7D5878-C35B-3746-BC89-F6C257F392B5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48A173-8D35-974F-8F56-20A2D7BFE0C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605687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40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287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629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329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183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8243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0659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210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80973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5693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14576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62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910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7353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96881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7305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81998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48396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0289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51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894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33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4130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9441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541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7DB53B-B7BF-334C-B474-8F028235C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D56E8BB-BF30-D148-B1F4-76FC6D93D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7C23AE6B-83FB-1346-8932-9482377A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9DF5C73-9D7D-B44C-891F-FA6D5E9F1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D79047F4-2CFF-4545-AF4E-0133550DF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6809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EE163B-39A2-E04C-9052-7935189A7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24EE3D0E-1FA1-7340-97FD-675F46832F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B6340B42-ABDA-F74A-AC37-D66F3CB1E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119860EE-93A5-3B4E-A489-FF28BF66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31F4C2C-F95C-A749-AF0E-D44780D56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57833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AA5FE7-1E5D-3940-8ACF-430EDE4D43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4A8B46CA-5A92-FA40-8161-F13600FA9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C6173659-47E0-BE4E-AD1D-ECBC5FE79C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A480AA3-915F-D54D-92F5-270F6F840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01E81C34-F755-8A4C-BAB5-0CA68DFE5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70546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574E2E-64F2-B645-8E74-F3092F844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D5551E20-5FA8-BD49-9DDE-B135E587DE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CC6719E-6CE3-CB4B-8ECE-985611AF7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BCC4CFEF-B69A-1844-B92D-28A807FB7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C71B6479-9140-CE49-A464-18A733060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4306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2C0F31-F68D-0E41-9280-AFB05012D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E32A67BE-4A7D-3740-A877-D1F5ECBF97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E42CE34-004B-564F-B544-0723481E9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222749D-1C13-F64C-8A37-BB2340E6E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2B76102-84F9-9440-8A42-1E011713C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206216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58B63-D2D5-E04C-AECC-E393D913B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AE1AACB2-9287-604E-AFE5-E2567798A6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833C8A56-D3F2-E44A-9411-AFAADB3295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BF7A912C-E30F-7D45-91BD-0C89DED8B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DE6B0E36-BDF6-224E-B4DF-E7BA9D7A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0EEA949-167A-2D4A-AB26-F618DA565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5044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4F30AB-9AE6-2641-A282-3346321FE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C3991ADD-6A0E-9942-B9C4-04908D4A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0110790-8EC7-E34C-8289-683758B57B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82DBA38B-2141-7D4C-A01B-E640B43614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E1997706-75F4-F34A-95F8-B86296CA8F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DFA8B2A8-5836-B744-B60E-40B3856FF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A2BB504C-0C0C-F040-BA39-2A7BF8B72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3D8322B0-E2D7-414E-9859-336125DD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29715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AD6FE-59A7-4E41-AB49-705B1B0E0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F418A87-5766-8E4C-BD09-C6BC9DA9A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6E6304BD-E5E7-FC42-8911-FFBFD4EFB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3456EC88-E947-9C4E-B183-D290F010C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71961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89823E75-8568-B347-A02D-875C9544A4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35FB4D73-64EB-9248-A8A4-990FA6BA1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DEF88150-34EE-5F49-B33A-9C2C0DB63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2789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7667E-2294-7345-A74A-88C025167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9095FAA-6C87-374F-848A-582A4E81B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12CF7E8A-586B-9B4C-8745-3CF3F72D4D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5F390E93-8024-4E4C-A622-D8D80A85B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74C1EA39-7257-8842-982A-EBDD04107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C86E2150-8A76-BC44-AA33-65C6D2302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77813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CA608-A536-C94F-9D49-EC21E55F1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D731F7D9-8725-7844-896C-BA78B2264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F98F51E2-E27F-E44A-9214-F29DFD3054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47E44125-4D33-3243-8788-AD6EB8F4B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1979C70-0144-4E43-B3DC-7C709C9DD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F09ADF42-7557-EB4A-BA2B-2F8DC9902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9666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EAAF2F2F-A72F-B842-A9AE-0C504A50C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438F315-D9C2-414B-9331-DFDAEA79DA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9B1247E-65B6-324C-8278-8FDA5395F4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7F4752-37EF-8E4A-ADBD-17C56902E9CE}" type="datetimeFigureOut">
              <a:rPr lang="pt-PT" smtClean="0"/>
              <a:t>14/01/21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13B2955-1624-0641-ABF4-FED718CDDA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53AD5B56-E3CE-194E-A6F7-0893C2C26B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AEA12-0FCA-994E-8EB3-16317F9968C0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141262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cid:393E842E-00D6-4F5B-96BB-D447F75EF2BB@h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image" Target="cid:393E842E-00D6-4F5B-96BB-D447F75EF2BB@home" TargetMode="Externa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.jpeg"/><Relationship Id="rId4" Type="http://schemas.openxmlformats.org/officeDocument/2006/relationships/image" Target="cid:393E842E-00D6-4F5B-96BB-D447F75EF2BB@hom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180806" y="1579483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 dirty="0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7391400" y="3962401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 dirty="0"/>
          </a:p>
          <a:p>
            <a:pPr>
              <a:lnSpc>
                <a:spcPct val="150000"/>
              </a:lnSpc>
            </a:pPr>
            <a:r>
              <a:rPr lang="en-US" sz="1200" b="1" dirty="0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 dirty="0">
                <a:latin typeface="Arial"/>
                <a:cs typeface="Arial"/>
              </a:rPr>
              <a:t> Coordinator</a:t>
            </a:r>
            <a:r>
              <a:rPr lang="en-US" sz="1200" b="1" dirty="0"/>
              <a:t>: Prof. Doctor Jorge Ribeiro</a:t>
            </a:r>
            <a:endParaRPr lang="en-US" sz="1100" dirty="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 dirty="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 dirty="0">
                <a:solidFill>
                  <a:schemeClr val="tx2"/>
                </a:solidFill>
              </a:rPr>
              <a:t>Instituto </a:t>
            </a:r>
            <a:r>
              <a:rPr lang="en-US" sz="1100" dirty="0" err="1">
                <a:solidFill>
                  <a:schemeClr val="tx2"/>
                </a:solidFill>
              </a:rPr>
              <a:t>Politécnico</a:t>
            </a:r>
            <a:r>
              <a:rPr lang="en-US" sz="1100">
                <a:solidFill>
                  <a:schemeClr val="tx2"/>
                </a:solidFill>
              </a:rPr>
              <a:t> de Viana do Castelo</a:t>
            </a:r>
            <a:endParaRPr lang="en-US" sz="1100"/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2"/>
                </a:solidFill>
              </a:rPr>
              <a:t>Escola Superior de </a:t>
            </a:r>
            <a:r>
              <a:rPr lang="en-US" sz="1100" err="1">
                <a:solidFill>
                  <a:schemeClr val="tx2"/>
                </a:solidFill>
              </a:rPr>
              <a:t>Tecnologia</a:t>
            </a:r>
            <a:r>
              <a:rPr lang="en-US" sz="1100">
                <a:solidFill>
                  <a:schemeClr val="tx2"/>
                </a:solidFill>
              </a:rPr>
              <a:t> e </a:t>
            </a:r>
            <a:r>
              <a:rPr lang="en-US" sz="1100" err="1">
                <a:solidFill>
                  <a:schemeClr val="tx2"/>
                </a:solidFill>
              </a:rPr>
              <a:t>Gestão</a:t>
            </a:r>
            <a:r>
              <a:rPr lang="en-US" sz="110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5176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2819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/>
              <a:t>Graduation IN Informatics engineering</a:t>
            </a:r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90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>
              <a:solidFill>
                <a:schemeClr val="tx2"/>
              </a:solidFill>
            </a:endParaRPr>
          </a:p>
          <a:p>
            <a:pPr algn="just"/>
            <a:r>
              <a:rPr lang="en-US" sz="2000" b="1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>
              <a:solidFill>
                <a:schemeClr val="tx2"/>
              </a:solidFill>
            </a:endParaRPr>
          </a:p>
          <a:p>
            <a:pPr algn="just"/>
            <a:endParaRPr lang="en-US" sz="2000" i="1"/>
          </a:p>
          <a:p>
            <a:pPr algn="just"/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225541" y="2100659"/>
            <a:ext cx="47908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Flowchart Exploration and Implementation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438400" y="4038601"/>
            <a:ext cx="419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C00000"/>
                </a:solidFill>
              </a:rPr>
              <a:t>Luis Alonso 17506</a:t>
            </a:r>
          </a:p>
        </p:txBody>
      </p:sp>
      <p:sp>
        <p:nvSpPr>
          <p:cNvPr id="15" name="Rectângulo 14"/>
          <p:cNvSpPr/>
          <p:nvPr/>
        </p:nvSpPr>
        <p:spPr>
          <a:xfrm>
            <a:off x="3352800" y="5486401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School Year: 2020/2021</a:t>
            </a:r>
            <a:endParaRPr lang="en-US" sz="14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88" y="851205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58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65FE10-7D42-7744-B5A2-41B1C96759CB}"/>
              </a:ext>
            </a:extLst>
          </p:cNvPr>
          <p:cNvSpPr txBox="1"/>
          <p:nvPr/>
        </p:nvSpPr>
        <p:spPr>
          <a:xfrm>
            <a:off x="4647238" y="2064699"/>
            <a:ext cx="289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Eindhoven </a:t>
            </a:r>
            <a:r>
              <a:rPr lang="pt-PT" dirty="0" err="1"/>
              <a:t>Example</a:t>
            </a:r>
            <a:endParaRPr lang="pt-PT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B48B382F-0093-C04D-95F3-CBC3C16C6D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02" y="2468325"/>
            <a:ext cx="10902846" cy="305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429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EFCFA92-713D-D449-84C9-7A101B7773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2301083"/>
            <a:ext cx="4835752" cy="380040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7BBAD7D-BC68-0D44-B9CC-DF6E7F64DE7E}"/>
              </a:ext>
            </a:extLst>
          </p:cNvPr>
          <p:cNvSpPr txBox="1"/>
          <p:nvPr/>
        </p:nvSpPr>
        <p:spPr>
          <a:xfrm>
            <a:off x="4513559" y="1809859"/>
            <a:ext cx="3367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Loading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</a:t>
            </a:r>
            <a:r>
              <a:rPr lang="pt-PT" dirty="0" err="1"/>
              <a:t>from</a:t>
            </a:r>
            <a:r>
              <a:rPr lang="pt-PT" dirty="0"/>
              <a:t> a </a:t>
            </a:r>
            <a:r>
              <a:rPr lang="pt-PT" dirty="0" err="1"/>
              <a:t>text</a:t>
            </a:r>
            <a:r>
              <a:rPr lang="pt-PT" dirty="0"/>
              <a:t> file.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A9965E11-CEFF-5B4B-91A9-27DF9CC606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3919" y="2782442"/>
            <a:ext cx="4317772" cy="283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38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C65FE10-7D42-7744-B5A2-41B1C96759CB}"/>
              </a:ext>
            </a:extLst>
          </p:cNvPr>
          <p:cNvSpPr txBox="1"/>
          <p:nvPr/>
        </p:nvSpPr>
        <p:spPr>
          <a:xfrm>
            <a:off x="4647238" y="2064699"/>
            <a:ext cx="2897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With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Eindhoven </a:t>
            </a:r>
            <a:r>
              <a:rPr lang="pt-PT" dirty="0" err="1"/>
              <a:t>Example</a:t>
            </a:r>
            <a:endParaRPr lang="pt-PT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02B4D52-BF4B-4A45-845B-E2D893BB60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8915" y="2120362"/>
            <a:ext cx="6676619" cy="369325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E789C478-D536-4A45-B3C1-033DD04F583A}"/>
              </a:ext>
            </a:extLst>
          </p:cNvPr>
          <p:cNvSpPr txBox="1"/>
          <p:nvPr/>
        </p:nvSpPr>
        <p:spPr>
          <a:xfrm>
            <a:off x="5667837" y="173884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2580393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4B5D774-492B-0246-BDBD-AC95C121A9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24000" y="1984608"/>
            <a:ext cx="9433810" cy="279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40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BB5DCA1-FD3C-1A44-8A99-FE4BC9F0B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3463" y="1491511"/>
            <a:ext cx="5645073" cy="40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7362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D9B5AD4-65C1-3943-BCC5-92BEA9E9E2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56271" y="1340799"/>
            <a:ext cx="5879458" cy="486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493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8EC718E-1F2F-A342-B915-CA02F4FCA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1278" y="1293624"/>
            <a:ext cx="4999561" cy="4689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84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6A32982-D9CF-D649-BF85-37CC9518CD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5426" y="1694523"/>
            <a:ext cx="6263598" cy="418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0562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2.3- BPM.IO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0BA96BC-8872-1046-9F18-8E4BE7593E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3724" y="1486827"/>
            <a:ext cx="5974870" cy="3275982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DDB2135-7000-D545-A850-A25148F848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0839" y="1978025"/>
            <a:ext cx="2692400" cy="6858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7B1DDB0-B6EE-D645-802B-409E6BDFD163}"/>
              </a:ext>
            </a:extLst>
          </p:cNvPr>
          <p:cNvSpPr txBox="1"/>
          <p:nvPr/>
        </p:nvSpPr>
        <p:spPr>
          <a:xfrm>
            <a:off x="8438519" y="3124818"/>
            <a:ext cx="29970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allows</a:t>
            </a:r>
            <a:r>
              <a:rPr lang="pt-PT" dirty="0"/>
              <a:t> to download as SVG, </a:t>
            </a:r>
            <a:br>
              <a:rPr lang="pt-PT" dirty="0"/>
            </a:b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also</a:t>
            </a:r>
            <a:r>
              <a:rPr lang="pt-PT" dirty="0"/>
              <a:t> </a:t>
            </a:r>
            <a:r>
              <a:rPr lang="pt-PT" dirty="0" err="1"/>
              <a:t>import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022545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2.4- NGX-GRAPH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6A88DA6-2E7D-0842-8C10-99F88F737A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8825" y="1318987"/>
            <a:ext cx="2336800" cy="12573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037D048C-4B79-E244-8354-9B2D708FD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1525" y="2576287"/>
            <a:ext cx="48514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695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Introduction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and</a:t>
            </a:r>
            <a:r>
              <a:rPr lang="pt-PT" sz="2000" b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 </a:t>
            </a:r>
            <a:r>
              <a:rPr lang="pt-PT" sz="2000" b="1" err="1"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Objectives</a:t>
            </a:r>
            <a:endParaRPr lang="pt-PT" sz="2000" b="1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1EED7C-F203-447C-8DD1-A9C2FABC7866}"/>
              </a:ext>
            </a:extLst>
          </p:cNvPr>
          <p:cNvSpPr txBox="1"/>
          <p:nvPr/>
        </p:nvSpPr>
        <p:spPr>
          <a:xfrm>
            <a:off x="1943100" y="1283658"/>
            <a:ext cx="8305800" cy="22224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Arial"/>
                <a:cs typeface="Arial"/>
              </a:rPr>
              <a:t>Research about Data Flow Diagrams.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Arial"/>
                <a:cs typeface="Arial"/>
              </a:rPr>
              <a:t>Various Data Flow Diagram Tools and Libraries.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i="1">
                <a:latin typeface="Arial"/>
                <a:cs typeface="Arial"/>
              </a:rPr>
              <a:t>Implementation of the Data Flow Diagrams in the context of the Eindhoven Classification Method.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328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2.4- NGX-GRAPH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5C73BE8-ACEE-6C4A-840D-7FC17F446C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2666" y="1467189"/>
            <a:ext cx="3469118" cy="429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70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Dracula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A87DA4D-33D7-7C4A-9D7D-05C827B5DE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5725" y="1207895"/>
            <a:ext cx="6223000" cy="13462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7436954-CB9E-2442-8372-31E5EE2CA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4000" y="3170431"/>
            <a:ext cx="5143500" cy="2882900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D7EF81F3-5ED9-AE4C-97CF-319E35E001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5576" y="3279107"/>
            <a:ext cx="3270070" cy="2367197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1692C7D8-B18B-E644-9DF6-A663CC064852}"/>
              </a:ext>
            </a:extLst>
          </p:cNvPr>
          <p:cNvSpPr txBox="1"/>
          <p:nvPr/>
        </p:nvSpPr>
        <p:spPr>
          <a:xfrm>
            <a:off x="3085725" y="2456157"/>
            <a:ext cx="5075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Research </a:t>
            </a:r>
            <a:r>
              <a:rPr lang="pt-PT" dirty="0" err="1"/>
              <a:t>only</a:t>
            </a:r>
            <a:r>
              <a:rPr lang="pt-PT" dirty="0"/>
              <a:t>, </a:t>
            </a:r>
            <a:r>
              <a:rPr lang="pt-PT" dirty="0" err="1"/>
              <a:t>doesnt</a:t>
            </a:r>
            <a:r>
              <a:rPr lang="pt-PT" dirty="0"/>
              <a:t> </a:t>
            </a:r>
            <a:r>
              <a:rPr lang="pt-PT" dirty="0" err="1"/>
              <a:t>apply</a:t>
            </a:r>
            <a:r>
              <a:rPr lang="pt-PT" dirty="0"/>
              <a:t> </a:t>
            </a:r>
            <a:r>
              <a:rPr lang="pt-PT" dirty="0" err="1"/>
              <a:t>very</a:t>
            </a:r>
            <a:r>
              <a:rPr lang="pt-PT" dirty="0"/>
              <a:t> </a:t>
            </a:r>
            <a:r>
              <a:rPr lang="pt-PT" dirty="0" err="1"/>
              <a:t>well</a:t>
            </a:r>
            <a:r>
              <a:rPr lang="pt-PT" dirty="0"/>
              <a:t> to </a:t>
            </a:r>
            <a:r>
              <a:rPr lang="pt-PT" dirty="0" err="1"/>
              <a:t>the</a:t>
            </a:r>
            <a:r>
              <a:rPr lang="pt-PT" dirty="0"/>
              <a:t> Project.</a:t>
            </a:r>
          </a:p>
        </p:txBody>
      </p:sp>
    </p:spTree>
    <p:extLst>
      <p:ext uri="{BB962C8B-B14F-4D97-AF65-F5344CB8AC3E}">
        <p14:creationId xmlns:p14="http://schemas.microsoft.com/office/powerpoint/2010/main" val="12463476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Joint.js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B8F8B91-12AC-4D4B-A7D5-3C8144D31B86}"/>
              </a:ext>
            </a:extLst>
          </p:cNvPr>
          <p:cNvSpPr txBox="1"/>
          <p:nvPr/>
        </p:nvSpPr>
        <p:spPr>
          <a:xfrm>
            <a:off x="1709863" y="1397001"/>
            <a:ext cx="8772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Joint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the</a:t>
            </a:r>
            <a:r>
              <a:rPr lang="pt-PT" dirty="0"/>
              <a:t> free </a:t>
            </a:r>
            <a:r>
              <a:rPr lang="pt-PT" dirty="0" err="1"/>
              <a:t>version</a:t>
            </a:r>
            <a:r>
              <a:rPr lang="pt-PT" dirty="0"/>
              <a:t> </a:t>
            </a:r>
            <a:r>
              <a:rPr lang="pt-PT" dirty="0" err="1"/>
              <a:t>of</a:t>
            </a:r>
            <a:r>
              <a:rPr lang="pt-PT" dirty="0"/>
              <a:t> </a:t>
            </a:r>
            <a:r>
              <a:rPr lang="pt-PT" dirty="0" err="1"/>
              <a:t>rappid.js</a:t>
            </a:r>
            <a:r>
              <a:rPr lang="pt-PT" dirty="0"/>
              <a:t>, </a:t>
            </a:r>
            <a:r>
              <a:rPr lang="pt-PT" dirty="0" err="1"/>
              <a:t>wich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much</a:t>
            </a:r>
            <a:r>
              <a:rPr lang="pt-PT" dirty="0"/>
              <a:t> </a:t>
            </a:r>
            <a:r>
              <a:rPr lang="pt-PT" dirty="0" err="1"/>
              <a:t>advanced</a:t>
            </a:r>
            <a:r>
              <a:rPr lang="pt-PT" dirty="0"/>
              <a:t>/complete </a:t>
            </a:r>
            <a:r>
              <a:rPr lang="pt-PT" dirty="0" err="1"/>
              <a:t>library</a:t>
            </a:r>
            <a:r>
              <a:rPr lang="pt-PT" dirty="0"/>
              <a:t>, </a:t>
            </a:r>
            <a:r>
              <a:rPr lang="pt-PT" dirty="0" err="1"/>
              <a:t>but</a:t>
            </a:r>
            <a:r>
              <a:rPr lang="pt-PT" dirty="0"/>
              <a:t> </a:t>
            </a:r>
            <a:r>
              <a:rPr lang="pt-PT" dirty="0" err="1"/>
              <a:t>it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paid</a:t>
            </a:r>
            <a:r>
              <a:rPr lang="pt-PT" dirty="0"/>
              <a:t>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8AB0E3-470C-AD41-8FC5-ADA1CE6539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7211" y="1963182"/>
            <a:ext cx="7425128" cy="3315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836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Joint.js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D0DF3C55-0868-394E-BCD3-FDC08BCB7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1016" y="1540308"/>
            <a:ext cx="5272417" cy="444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1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Joint.js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24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E3D659C-0EDA-5743-A805-D6355A699B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8579" y="1397001"/>
            <a:ext cx="3898714" cy="432050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4521E5C-C5A7-764D-9AF6-EE3074E6705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0516" y="1612901"/>
            <a:ext cx="6143395" cy="401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192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Joint.js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25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FA5AF5B-F6F1-A54D-A46D-6836DFC095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825" y="1262942"/>
            <a:ext cx="4734771" cy="503308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8D88ABD-F069-FA48-926B-3C32C117FB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9563" y="1262942"/>
            <a:ext cx="4348141" cy="3185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4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2.5-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Joint.js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26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D7BE6A2-C216-7D41-BE4C-7248545F96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825" y="1120585"/>
            <a:ext cx="3627306" cy="4543814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CB2426B-A9DA-644B-A16C-FBD24D60B0B9}"/>
              </a:ext>
            </a:extLst>
          </p:cNvPr>
          <p:cNvSpPr txBox="1"/>
          <p:nvPr/>
        </p:nvSpPr>
        <p:spPr>
          <a:xfrm>
            <a:off x="1524000" y="5821398"/>
            <a:ext cx="482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Shape</a:t>
            </a:r>
            <a:r>
              <a:rPr lang="pt-PT" dirty="0"/>
              <a:t> exemple, </a:t>
            </a:r>
            <a:r>
              <a:rPr lang="pt-PT" dirty="0" err="1"/>
              <a:t>being</a:t>
            </a:r>
            <a:r>
              <a:rPr lang="pt-PT" dirty="0"/>
              <a:t> </a:t>
            </a:r>
            <a:r>
              <a:rPr lang="pt-PT" dirty="0" err="1"/>
              <a:t>this</a:t>
            </a:r>
            <a:r>
              <a:rPr lang="pt-PT" dirty="0"/>
              <a:t> na </a:t>
            </a:r>
            <a:r>
              <a:rPr lang="pt-PT" dirty="0" err="1"/>
              <a:t>intermediate</a:t>
            </a:r>
            <a:r>
              <a:rPr lang="pt-PT" dirty="0"/>
              <a:t> </a:t>
            </a:r>
            <a:r>
              <a:rPr lang="pt-PT" dirty="0" err="1"/>
              <a:t>event</a:t>
            </a:r>
            <a:r>
              <a:rPr lang="pt-PT" dirty="0"/>
              <a:t>.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8596CA0E-405F-9748-A1A0-76E650AAC1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8861" y="1334264"/>
            <a:ext cx="4826706" cy="235667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9976AE43-6442-5845-AE98-A20610860A63}"/>
              </a:ext>
            </a:extLst>
          </p:cNvPr>
          <p:cNvSpPr txBox="1"/>
          <p:nvPr/>
        </p:nvSpPr>
        <p:spPr>
          <a:xfrm>
            <a:off x="7718594" y="3887787"/>
            <a:ext cx="3241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Official</a:t>
            </a:r>
            <a:r>
              <a:rPr lang="pt-PT" dirty="0"/>
              <a:t> exemple </a:t>
            </a:r>
            <a:r>
              <a:rPr lang="pt-PT" dirty="0" err="1"/>
              <a:t>from</a:t>
            </a:r>
            <a:r>
              <a:rPr lang="pt-PT" dirty="0"/>
              <a:t> </a:t>
            </a:r>
            <a:r>
              <a:rPr lang="pt-PT" dirty="0" err="1"/>
              <a:t>joint</a:t>
            </a:r>
            <a:r>
              <a:rPr lang="pt-PT" dirty="0"/>
              <a:t> </a:t>
            </a:r>
            <a:r>
              <a:rPr lang="pt-PT" dirty="0" err="1"/>
              <a:t>page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2757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2"/>
          <p:cNvSpPr txBox="1">
            <a:spLocks noChangeArrowheads="1"/>
          </p:cNvSpPr>
          <p:nvPr/>
        </p:nvSpPr>
        <p:spPr bwMode="auto">
          <a:xfrm>
            <a:off x="5180806" y="1579483"/>
            <a:ext cx="7129462" cy="1468437"/>
          </a:xfrm>
          <a:prstGeom prst="rect">
            <a:avLst/>
          </a:prstGeom>
          <a:noFill/>
          <a:ln w="9525" cap="rnd">
            <a:solidFill>
              <a:schemeClr val="tx1"/>
            </a:solidFill>
            <a:prstDash val="sysDot"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7391400" y="3962401"/>
            <a:ext cx="5029200" cy="184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>
              <a:lnSpc>
                <a:spcPct val="150000"/>
              </a:lnSpc>
            </a:pPr>
            <a:endParaRPr lang="en-US" sz="1200" b="1"/>
          </a:p>
          <a:p>
            <a:pPr>
              <a:lnSpc>
                <a:spcPct val="150000"/>
              </a:lnSpc>
            </a:pPr>
            <a:r>
              <a:rPr lang="en-US" sz="1200" b="1">
                <a:solidFill>
                  <a:srgbClr val="FFC000"/>
                </a:solidFill>
                <a:latin typeface="Arial"/>
                <a:cs typeface="Arial"/>
              </a:rPr>
              <a:t>■</a:t>
            </a:r>
            <a:r>
              <a:rPr lang="en-US" sz="1200" b="1">
                <a:latin typeface="Arial"/>
                <a:cs typeface="Arial"/>
              </a:rPr>
              <a:t> Coordinator</a:t>
            </a:r>
            <a:r>
              <a:rPr lang="en-US" sz="1200" b="1"/>
              <a:t>: Prof. Doctor Jorge Ribeiro</a:t>
            </a:r>
            <a:endParaRPr lang="en-US" sz="1100">
              <a:highlight>
                <a:srgbClr val="FFFF00"/>
              </a:highlight>
            </a:endParaRPr>
          </a:p>
          <a:p>
            <a:pPr>
              <a:lnSpc>
                <a:spcPct val="150000"/>
              </a:lnSpc>
            </a:pPr>
            <a:endParaRPr lang="en-US" sz="1100">
              <a:solidFill>
                <a:schemeClr val="tx2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2"/>
                </a:solidFill>
              </a:rPr>
              <a:t>Instituto </a:t>
            </a:r>
            <a:r>
              <a:rPr lang="en-US" sz="1100" err="1">
                <a:solidFill>
                  <a:schemeClr val="tx2"/>
                </a:solidFill>
              </a:rPr>
              <a:t>Politécnico</a:t>
            </a:r>
            <a:r>
              <a:rPr lang="en-US" sz="1100">
                <a:solidFill>
                  <a:schemeClr val="tx2"/>
                </a:solidFill>
              </a:rPr>
              <a:t> de Viana do Castelo</a:t>
            </a:r>
            <a:endParaRPr lang="en-US" sz="1100"/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2"/>
                </a:solidFill>
              </a:rPr>
              <a:t>Escola Superior de </a:t>
            </a:r>
            <a:r>
              <a:rPr lang="en-US" sz="1100" err="1">
                <a:solidFill>
                  <a:schemeClr val="tx2"/>
                </a:solidFill>
              </a:rPr>
              <a:t>Tecnologia</a:t>
            </a:r>
            <a:r>
              <a:rPr lang="en-US" sz="1100">
                <a:solidFill>
                  <a:schemeClr val="tx2"/>
                </a:solidFill>
              </a:rPr>
              <a:t> e </a:t>
            </a:r>
            <a:r>
              <a:rPr lang="en-US" sz="1100" err="1">
                <a:solidFill>
                  <a:schemeClr val="tx2"/>
                </a:solidFill>
              </a:rPr>
              <a:t>Gestão</a:t>
            </a:r>
            <a:r>
              <a:rPr lang="en-US" sz="110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1100">
                <a:solidFill>
                  <a:schemeClr val="tx2"/>
                </a:solidFill>
              </a:rPr>
              <a:t>www.ipvc.pt</a:t>
            </a:r>
          </a:p>
          <a:p>
            <a:pPr>
              <a:lnSpc>
                <a:spcPct val="150000"/>
              </a:lnSpc>
            </a:pPr>
            <a:br>
              <a:rPr lang="en-US" sz="1200"/>
            </a:br>
            <a:endParaRPr lang="en-US" sz="1200"/>
          </a:p>
        </p:txBody>
      </p:sp>
      <p:sp>
        <p:nvSpPr>
          <p:cNvPr id="6" name="Line 9"/>
          <p:cNvSpPr>
            <a:spLocks noChangeShapeType="1"/>
          </p:cNvSpPr>
          <p:nvPr/>
        </p:nvSpPr>
        <p:spPr bwMode="auto">
          <a:xfrm>
            <a:off x="1517650" y="6173788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pic>
        <p:nvPicPr>
          <p:cNvPr id="9" name="Picture 41" descr="logotipo - ipvc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228600"/>
            <a:ext cx="1066800" cy="1194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9"/>
          <p:cNvSpPr/>
          <p:nvPr/>
        </p:nvSpPr>
        <p:spPr>
          <a:xfrm>
            <a:off x="2819400" y="446869"/>
            <a:ext cx="7848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cap="all"/>
              <a:t>Graduation IN Informatics engineering</a:t>
            </a:r>
            <a:endParaRPr lang="en-US"/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2590800" y="3048000"/>
            <a:ext cx="4191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endParaRPr lang="en-US" sz="2000" b="1">
              <a:solidFill>
                <a:schemeClr val="tx2"/>
              </a:solidFill>
            </a:endParaRPr>
          </a:p>
          <a:p>
            <a:pPr algn="just"/>
            <a:r>
              <a:rPr lang="en-US" sz="2000" b="1">
                <a:solidFill>
                  <a:srgbClr val="FFC000"/>
                </a:solidFill>
                <a:cs typeface="Arial"/>
              </a:rPr>
              <a:t>■ </a:t>
            </a:r>
            <a:r>
              <a:rPr lang="en-US" sz="2000" b="1">
                <a:solidFill>
                  <a:schemeClr val="tx2"/>
                </a:solidFill>
                <a:cs typeface="Arial"/>
              </a:rPr>
              <a:t>Course Unit</a:t>
            </a:r>
            <a:r>
              <a:rPr lang="en-US" sz="2000" b="1">
                <a:solidFill>
                  <a:schemeClr val="tx2"/>
                </a:solidFill>
              </a:rPr>
              <a:t>: Project III </a:t>
            </a:r>
          </a:p>
          <a:p>
            <a:pPr algn="just"/>
            <a:r>
              <a:rPr lang="en-US" sz="2000" b="1">
                <a:solidFill>
                  <a:schemeClr val="tx2"/>
                </a:solidFill>
              </a:rPr>
              <a:t>                                                                               </a:t>
            </a:r>
            <a:endParaRPr lang="en-US" sz="2000" b="1" i="1">
              <a:solidFill>
                <a:schemeClr val="tx2"/>
              </a:solidFill>
            </a:endParaRPr>
          </a:p>
          <a:p>
            <a:pPr algn="just"/>
            <a:endParaRPr lang="en-US" sz="2000" i="1"/>
          </a:p>
          <a:p>
            <a:pPr algn="just"/>
            <a:endParaRPr lang="en-US" sz="2000" b="1">
              <a:solidFill>
                <a:srgbClr val="C00000"/>
              </a:solidFill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6225541" y="2100659"/>
            <a:ext cx="47908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0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Flowchart Exploration and Implementation</a:t>
            </a: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2438400" y="4038601"/>
            <a:ext cx="4191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solidFill>
                  <a:srgbClr val="C00000"/>
                </a:solidFill>
              </a:rPr>
              <a:t>Luis Alonso 17506</a:t>
            </a:r>
          </a:p>
        </p:txBody>
      </p:sp>
      <p:sp>
        <p:nvSpPr>
          <p:cNvPr id="15" name="Rectângulo 14"/>
          <p:cNvSpPr/>
          <p:nvPr/>
        </p:nvSpPr>
        <p:spPr>
          <a:xfrm>
            <a:off x="3352800" y="5486401"/>
            <a:ext cx="1936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>
                <a:solidFill>
                  <a:schemeClr val="tx2"/>
                </a:solidFill>
              </a:rPr>
              <a:t>School Year: 2020/2021</a:t>
            </a:r>
            <a:endParaRPr lang="en-US" sz="140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C7B43D2C-A853-45F1-9156-CCF3DD52E42A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1" y="1367936"/>
            <a:ext cx="2286001" cy="5273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6">
            <a:extLst>
              <a:ext uri="{FF2B5EF4-FFF2-40B4-BE49-F238E27FC236}">
                <a16:creationId xmlns:a16="http://schemas.microsoft.com/office/drawing/2014/main" id="{3A34B230-80AC-4BBC-82EA-DE80C7A68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588" y="851205"/>
            <a:ext cx="1476375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725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Tools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and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Libraries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76FA66-6FDA-764B-8A24-60063627CA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6600" y="1397000"/>
            <a:ext cx="3098800" cy="2032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AD760106-D44F-E341-8AF7-E2D7ED6C4578}"/>
              </a:ext>
            </a:extLst>
          </p:cNvPr>
          <p:cNvSpPr txBox="1"/>
          <p:nvPr/>
        </p:nvSpPr>
        <p:spPr>
          <a:xfrm>
            <a:off x="1830389" y="3383259"/>
            <a:ext cx="8928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mxGraph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a </a:t>
            </a:r>
            <a:r>
              <a:rPr lang="pt-PT" dirty="0" err="1"/>
              <a:t>JavaScript</a:t>
            </a:r>
            <a:r>
              <a:rPr lang="pt-PT" dirty="0"/>
              <a:t> </a:t>
            </a:r>
            <a:r>
              <a:rPr lang="pt-PT" dirty="0" err="1"/>
              <a:t>diagramming</a:t>
            </a:r>
            <a:r>
              <a:rPr lang="pt-PT" dirty="0"/>
              <a:t> </a:t>
            </a:r>
            <a:r>
              <a:rPr lang="pt-PT" dirty="0" err="1"/>
              <a:t>library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enables</a:t>
            </a:r>
            <a:r>
              <a:rPr lang="pt-PT" dirty="0"/>
              <a:t> </a:t>
            </a:r>
            <a:r>
              <a:rPr lang="pt-PT" dirty="0" err="1"/>
              <a:t>interactive</a:t>
            </a:r>
            <a:r>
              <a:rPr lang="pt-PT" dirty="0"/>
              <a:t> </a:t>
            </a:r>
            <a:r>
              <a:rPr lang="pt-PT" dirty="0" err="1"/>
              <a:t>graph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charting</a:t>
            </a:r>
            <a:r>
              <a:rPr lang="pt-PT" dirty="0"/>
              <a:t> </a:t>
            </a:r>
            <a:r>
              <a:rPr lang="pt-PT" dirty="0" err="1"/>
              <a:t>applications</a:t>
            </a:r>
            <a:r>
              <a:rPr lang="pt-PT" dirty="0"/>
              <a:t> to </a:t>
            </a:r>
            <a:r>
              <a:rPr lang="pt-PT" dirty="0" err="1"/>
              <a:t>be</a:t>
            </a:r>
            <a:r>
              <a:rPr lang="pt-PT" dirty="0"/>
              <a:t> </a:t>
            </a:r>
            <a:r>
              <a:rPr lang="pt-PT" dirty="0" err="1"/>
              <a:t>quickly</a:t>
            </a:r>
            <a:r>
              <a:rPr lang="pt-PT" dirty="0"/>
              <a:t> </a:t>
            </a:r>
            <a:r>
              <a:rPr lang="pt-PT" dirty="0" err="1"/>
              <a:t>created</a:t>
            </a:r>
            <a:r>
              <a:rPr lang="pt-PT" dirty="0"/>
              <a:t>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run</a:t>
            </a:r>
            <a:r>
              <a:rPr lang="pt-PT" dirty="0"/>
              <a:t> </a:t>
            </a:r>
            <a:r>
              <a:rPr lang="pt-PT" dirty="0" err="1"/>
              <a:t>natively</a:t>
            </a:r>
            <a:r>
              <a:rPr lang="pt-PT" dirty="0"/>
              <a:t> in </a:t>
            </a:r>
            <a:r>
              <a:rPr lang="pt-PT" dirty="0" err="1"/>
              <a:t>any</a:t>
            </a:r>
            <a:r>
              <a:rPr lang="pt-PT" dirty="0"/>
              <a:t> major browser </a:t>
            </a:r>
            <a:r>
              <a:rPr lang="pt-PT" dirty="0" err="1"/>
              <a:t>that</a:t>
            </a:r>
            <a:r>
              <a:rPr lang="pt-PT" dirty="0"/>
              <a:t> </a:t>
            </a:r>
            <a:r>
              <a:rPr lang="pt-PT" dirty="0" err="1"/>
              <a:t>is</a:t>
            </a:r>
            <a:r>
              <a:rPr lang="pt-PT" dirty="0"/>
              <a:t> </a:t>
            </a:r>
            <a:r>
              <a:rPr lang="pt-PT" dirty="0" err="1"/>
              <a:t>supported</a:t>
            </a:r>
            <a:r>
              <a:rPr lang="pt-PT" dirty="0"/>
              <a:t> </a:t>
            </a:r>
            <a:r>
              <a:rPr lang="pt-PT" dirty="0" err="1"/>
              <a:t>by</a:t>
            </a:r>
            <a:r>
              <a:rPr lang="pt-PT" dirty="0"/>
              <a:t> </a:t>
            </a:r>
            <a:r>
              <a:rPr lang="pt-PT" dirty="0" err="1"/>
              <a:t>its</a:t>
            </a:r>
            <a:r>
              <a:rPr lang="pt-PT" dirty="0"/>
              <a:t> </a:t>
            </a:r>
            <a:r>
              <a:rPr lang="pt-PT" dirty="0" err="1"/>
              <a:t>vendor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3262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774825" y="481722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 </a:t>
            </a:r>
            <a:r>
              <a:rPr lang="pt-PT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mxGraph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Example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with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Eindhoven </a:t>
            </a:r>
            <a:r>
              <a:rPr lang="pt-PT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Classification</a:t>
            </a:r>
            <a:r>
              <a:rPr lang="pt-PT" sz="16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16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Method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2DEBDB6-05B2-A24F-9486-FFC2088D2E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0950" y="1377950"/>
            <a:ext cx="461010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122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8D3329-2DE8-0A43-A020-5EE30C7CF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171" y="1943152"/>
            <a:ext cx="5055507" cy="3825596"/>
          </a:xfrm>
          <a:prstGeom prst="rect">
            <a:avLst/>
          </a:prstGeom>
        </p:spPr>
      </p:pic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2.1-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MxGraph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on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Angular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DF906C2-229F-A24C-8793-EAC35343FF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08525" y="5454841"/>
            <a:ext cx="5346700" cy="2540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F3636C2-1AA9-5145-B506-241A887CD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21500" y="3159265"/>
            <a:ext cx="2832100" cy="13335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6155465-93FC-864E-AC48-62312F9AFE15}"/>
              </a:ext>
            </a:extLst>
          </p:cNvPr>
          <p:cNvSpPr txBox="1"/>
          <p:nvPr/>
        </p:nvSpPr>
        <p:spPr>
          <a:xfrm>
            <a:off x="4354286" y="1328057"/>
            <a:ext cx="2188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MxGraph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Angular </a:t>
            </a:r>
          </a:p>
        </p:txBody>
      </p:sp>
    </p:spTree>
    <p:extLst>
      <p:ext uri="{BB962C8B-B14F-4D97-AF65-F5344CB8AC3E}">
        <p14:creationId xmlns:p14="http://schemas.microsoft.com/office/powerpoint/2010/main" val="334996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07CACDA4-542D-774C-8D67-7CFCAF53E3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9354" y="1706337"/>
            <a:ext cx="3157312" cy="3957863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02E4CF24-C1B3-3747-A8CE-8D92E07E8C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453" y="2105482"/>
            <a:ext cx="3752290" cy="2647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576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F0F880C-D09C-194E-995B-0787294779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6856" y="2240706"/>
            <a:ext cx="5898287" cy="369495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ED9AE4F-4408-1243-A1FD-43C49A416A4E}"/>
              </a:ext>
            </a:extLst>
          </p:cNvPr>
          <p:cNvSpPr txBox="1"/>
          <p:nvPr/>
        </p:nvSpPr>
        <p:spPr>
          <a:xfrm>
            <a:off x="3592589" y="1752824"/>
            <a:ext cx="3822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Necessary</a:t>
            </a:r>
            <a:r>
              <a:rPr lang="pt-PT" dirty="0"/>
              <a:t> scripts to use: </a:t>
            </a:r>
            <a:r>
              <a:rPr lang="pt-PT" dirty="0" err="1"/>
              <a:t>locize</a:t>
            </a:r>
            <a:r>
              <a:rPr lang="pt-PT" dirty="0"/>
              <a:t>, </a:t>
            </a:r>
            <a:r>
              <a:rPr lang="pt-PT" dirty="0" err="1"/>
              <a:t>jquery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1931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40FE5AF-2B77-D04D-AA9B-00D7A5200A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94998" y="2320942"/>
            <a:ext cx="5204454" cy="38830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C3CBDD0-8091-4544-8ED1-2101D206D2A1}"/>
              </a:ext>
            </a:extLst>
          </p:cNvPr>
          <p:cNvSpPr txBox="1"/>
          <p:nvPr/>
        </p:nvSpPr>
        <p:spPr>
          <a:xfrm>
            <a:off x="3181869" y="1895414"/>
            <a:ext cx="582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For </a:t>
            </a:r>
            <a:r>
              <a:rPr lang="pt-PT" dirty="0" err="1"/>
              <a:t>the</a:t>
            </a:r>
            <a:r>
              <a:rPr lang="pt-PT" dirty="0"/>
              <a:t> </a:t>
            </a:r>
            <a:r>
              <a:rPr lang="pt-PT" dirty="0" err="1"/>
              <a:t>text</a:t>
            </a:r>
            <a:r>
              <a:rPr lang="pt-PT" dirty="0"/>
              <a:t> editor </a:t>
            </a:r>
            <a:r>
              <a:rPr lang="pt-PT" dirty="0" err="1"/>
              <a:t>we</a:t>
            </a:r>
            <a:r>
              <a:rPr lang="pt-PT" dirty="0"/>
              <a:t> </a:t>
            </a:r>
            <a:r>
              <a:rPr lang="pt-PT" dirty="0" err="1"/>
              <a:t>need</a:t>
            </a:r>
            <a:r>
              <a:rPr lang="pt-PT" dirty="0"/>
              <a:t> Raphael, </a:t>
            </a:r>
            <a:r>
              <a:rPr lang="pt-PT" dirty="0" err="1"/>
              <a:t>ace.js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svginnerhtml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13731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5" name="Line 12"/>
          <p:cNvSpPr>
            <a:spLocks noChangeShapeType="1"/>
          </p:cNvSpPr>
          <p:nvPr/>
        </p:nvSpPr>
        <p:spPr bwMode="auto">
          <a:xfrm>
            <a:off x="1524000" y="981075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1830389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2.2-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Flowchart.js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1774825" y="1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1784351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4" name="Line 9">
            <a:extLst>
              <a:ext uri="{FF2B5EF4-FFF2-40B4-BE49-F238E27FC236}">
                <a16:creationId xmlns:a16="http://schemas.microsoft.com/office/drawing/2014/main" id="{94CFBC5A-2BEC-4B95-9122-2517652F1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0" y="6400800"/>
            <a:ext cx="9150350" cy="0"/>
          </a:xfrm>
          <a:prstGeom prst="line">
            <a:avLst/>
          </a:prstGeom>
          <a:noFill/>
          <a:ln w="9525">
            <a:solidFill>
              <a:srgbClr val="FF9900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5" name="Text Box 10">
            <a:extLst>
              <a:ext uri="{FF2B5EF4-FFF2-40B4-BE49-F238E27FC236}">
                <a16:creationId xmlns:a16="http://schemas.microsoft.com/office/drawing/2014/main" id="{056A0BF7-C320-484A-B082-E75682DDC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12339" y="6296026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6" name="Rectangle 11">
            <a:extLst>
              <a:ext uri="{FF2B5EF4-FFF2-40B4-BE49-F238E27FC236}">
                <a16:creationId xmlns:a16="http://schemas.microsoft.com/office/drawing/2014/main" id="{3FA1D4C1-DF59-4837-AE58-6FCE52699B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1376" y="6597650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/>
              <a:t> -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29AE39-629D-4E40-BCB8-327F4A124A93}"/>
              </a:ext>
            </a:extLst>
          </p:cNvPr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8594" y="6435095"/>
            <a:ext cx="2093745" cy="366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41" descr="logotipo - ipvc">
            <a:extLst>
              <a:ext uri="{FF2B5EF4-FFF2-40B4-BE49-F238E27FC236}">
                <a16:creationId xmlns:a16="http://schemas.microsoft.com/office/drawing/2014/main" id="{32DE9A58-5065-4355-8E2A-9B42B274F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753600" y="228600"/>
            <a:ext cx="60325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ângulo 19">
            <a:extLst>
              <a:ext uri="{FF2B5EF4-FFF2-40B4-BE49-F238E27FC236}">
                <a16:creationId xmlns:a16="http://schemas.microsoft.com/office/drawing/2014/main" id="{C8C35760-5595-49CF-873B-8B85679D3FCE}"/>
              </a:ext>
            </a:extLst>
          </p:cNvPr>
          <p:cNvSpPr/>
          <p:nvPr/>
        </p:nvSpPr>
        <p:spPr>
          <a:xfrm>
            <a:off x="6197225" y="132281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err="1"/>
              <a:t>Graduation</a:t>
            </a:r>
            <a:r>
              <a:rPr lang="pt-PT" sz="1100" b="1" cap="all"/>
              <a:t> IN </a:t>
            </a:r>
            <a:r>
              <a:rPr lang="pt-PT" sz="1100" b="1" cap="all" err="1"/>
              <a:t>Informatics</a:t>
            </a:r>
            <a:r>
              <a:rPr lang="pt-PT" sz="1100" b="1" cap="all"/>
              <a:t> </a:t>
            </a:r>
            <a:r>
              <a:rPr lang="pt-PT" sz="1100" b="1" cap="all" err="1"/>
              <a:t>engineering</a:t>
            </a:r>
            <a:endParaRPr lang="pt-PT" sz="1100"/>
          </a:p>
        </p:txBody>
      </p:sp>
      <p:sp>
        <p:nvSpPr>
          <p:cNvPr id="11" name="Rectângulo 14">
            <a:extLst>
              <a:ext uri="{FF2B5EF4-FFF2-40B4-BE49-F238E27FC236}">
                <a16:creationId xmlns:a16="http://schemas.microsoft.com/office/drawing/2014/main" id="{C86F43EE-983F-43C3-88A1-529DFD38FBD2}"/>
              </a:ext>
            </a:extLst>
          </p:cNvPr>
          <p:cNvSpPr/>
          <p:nvPr/>
        </p:nvSpPr>
        <p:spPr>
          <a:xfrm>
            <a:off x="8590839" y="490354"/>
            <a:ext cx="1111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Project III</a:t>
            </a:r>
          </a:p>
        </p:txBody>
      </p:sp>
      <p:sp>
        <p:nvSpPr>
          <p:cNvPr id="15" name="Rectângulo 10">
            <a:extLst>
              <a:ext uri="{FF2B5EF4-FFF2-40B4-BE49-F238E27FC236}">
                <a16:creationId xmlns:a16="http://schemas.microsoft.com/office/drawing/2014/main" id="{D04499D5-4B43-A040-9DC6-6B3BB8547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6400801"/>
            <a:ext cx="5410200" cy="29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sz="1000" b="1"/>
              <a:t>@2020/2021 – Luís Alonso – </a:t>
            </a:r>
            <a:r>
              <a:rPr lang="pt-PT" sz="1000" b="1" err="1"/>
              <a:t>Flowchart</a:t>
            </a:r>
            <a:r>
              <a:rPr lang="pt-PT" sz="1000" b="1"/>
              <a:t> </a:t>
            </a:r>
            <a:r>
              <a:rPr lang="pt-PT" sz="1000" b="1" err="1"/>
              <a:t>Exploration</a:t>
            </a:r>
            <a:r>
              <a:rPr lang="pt-PT" sz="1000" b="1"/>
              <a:t> </a:t>
            </a:r>
            <a:r>
              <a:rPr lang="pt-PT" sz="1000" b="1" err="1"/>
              <a:t>and</a:t>
            </a:r>
            <a:r>
              <a:rPr lang="pt-PT" sz="1000" b="1"/>
              <a:t> </a:t>
            </a:r>
            <a:r>
              <a:rPr lang="pt-PT" sz="1000" b="1" err="1"/>
              <a:t>Implementation</a:t>
            </a:r>
            <a:endParaRPr lang="pt-PT" sz="1000" b="1" i="1">
              <a:solidFill>
                <a:srgbClr val="C00000"/>
              </a:solidFill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59C9009-88D3-2A43-9EA2-4C539BA20C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650" y="1102465"/>
            <a:ext cx="2552700" cy="6731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80EFE42-4680-C449-8169-B0A4D5C6EA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1246" y="2164819"/>
            <a:ext cx="7131957" cy="411459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8D692D6E-AF77-9840-A58E-0A0CF14D528D}"/>
              </a:ext>
            </a:extLst>
          </p:cNvPr>
          <p:cNvSpPr txBox="1"/>
          <p:nvPr/>
        </p:nvSpPr>
        <p:spPr>
          <a:xfrm>
            <a:off x="4804204" y="1695673"/>
            <a:ext cx="2583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 err="1"/>
              <a:t>Draw</a:t>
            </a:r>
            <a:r>
              <a:rPr lang="pt-PT" dirty="0"/>
              <a:t> </a:t>
            </a:r>
            <a:r>
              <a:rPr lang="pt-PT" dirty="0" err="1"/>
              <a:t>on</a:t>
            </a:r>
            <a:r>
              <a:rPr lang="pt-PT" dirty="0"/>
              <a:t> </a:t>
            </a:r>
            <a:r>
              <a:rPr lang="pt-PT" dirty="0" err="1"/>
              <a:t>edit</a:t>
            </a:r>
            <a:r>
              <a:rPr lang="pt-PT" dirty="0"/>
              <a:t> </a:t>
            </a:r>
            <a:r>
              <a:rPr lang="pt-PT" dirty="0" err="1"/>
              <a:t>component</a:t>
            </a:r>
            <a:r>
              <a:rPr lang="pt-PT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54107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888</Words>
  <Application>Microsoft Macintosh PowerPoint</Application>
  <PresentationFormat>Ecrã Panorâmico</PresentationFormat>
  <Paragraphs>195</Paragraphs>
  <Slides>27</Slides>
  <Notes>25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Luís Pinheiro</dc:creator>
  <cp:lastModifiedBy>Luís Pinheiro</cp:lastModifiedBy>
  <cp:revision>14</cp:revision>
  <dcterms:created xsi:type="dcterms:W3CDTF">2021-01-07T00:36:54Z</dcterms:created>
  <dcterms:modified xsi:type="dcterms:W3CDTF">2021-01-14T19:07:58Z</dcterms:modified>
</cp:coreProperties>
</file>